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Patrick Hand"/>
      <p:regular r:id="rId17"/>
    </p:embeddedFont>
    <p:embeddedFont>
      <p:font typeface="Patrick Hand"/>
      <p:regular r:id="rId18"/>
    </p:embeddedFont>
    <p:embeddedFont>
      <p:font typeface="Patrick Hand"/>
      <p:regular r:id="rId19"/>
    </p:embeddedFont>
    <p:embeddedFont>
      <p:font typeface="Patrick Hand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8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4.png"/><Relationship Id="rId5" Type="http://schemas.openxmlformats.org/officeDocument/2006/relationships/image" Target="../media/image-8-5.svg"/><Relationship Id="rId6" Type="http://schemas.openxmlformats.org/officeDocument/2006/relationships/image" Target="../media/image-8-6.png"/><Relationship Id="rId7" Type="http://schemas.openxmlformats.org/officeDocument/2006/relationships/image" Target="../media/image-8-7.svg"/><Relationship Id="rId8" Type="http://schemas.openxmlformats.org/officeDocument/2006/relationships/slideLayout" Target="../slideLayouts/slideLayout9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0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4.png"/><Relationship Id="rId5" Type="http://schemas.openxmlformats.org/officeDocument/2006/relationships/image" Target="../media/image-10-5.svg"/><Relationship Id="rId6" Type="http://schemas.openxmlformats.org/officeDocument/2006/relationships/image" Target="../media/image-10-6.png"/><Relationship Id="rId7" Type="http://schemas.openxmlformats.org/officeDocument/2006/relationships/image" Target="../media/image-10-7.svg"/><Relationship Id="rId8" Type="http://schemas.openxmlformats.org/officeDocument/2006/relationships/slideLayout" Target="../slideLayouts/slideLayout11.xml"/><Relationship Id="rId9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3497699"/>
            <a:ext cx="7415927" cy="1234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Proof by Contradiction: A Powerful IB Math AA Tool</a:t>
            </a:r>
            <a:endParaRPr lang="en-US" sz="3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30162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44510" y="3680103"/>
            <a:ext cx="5541764" cy="603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50"/>
              </a:lnSpc>
              <a:buNone/>
            </a:pPr>
            <a:r>
              <a:rPr lang="en-US" sz="3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What is Proof by Contradiction?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844510" y="4645223"/>
            <a:ext cx="4152900" cy="2920365"/>
          </a:xfrm>
          <a:prstGeom prst="roundRect">
            <a:avLst>
              <a:gd name="adj" fmla="val 5010"/>
            </a:avLst>
          </a:prstGeom>
          <a:solidFill>
            <a:srgbClr val="F7F7F7"/>
          </a:solidFill>
          <a:ln w="30480">
            <a:solidFill>
              <a:srgbClr val="CCCCCC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14030" y="4645223"/>
            <a:ext cx="121920" cy="2920365"/>
          </a:xfrm>
          <a:prstGeom prst="roundRect">
            <a:avLst>
              <a:gd name="adj" fmla="val 83126"/>
            </a:avLst>
          </a:prstGeom>
          <a:solidFill>
            <a:srgbClr val="CCCCCC"/>
          </a:solidFill>
          <a:ln/>
        </p:spPr>
      </p:sp>
      <p:sp>
        <p:nvSpPr>
          <p:cNvPr id="6" name="Text 3"/>
          <p:cNvSpPr/>
          <p:nvPr/>
        </p:nvSpPr>
        <p:spPr>
          <a:xfrm>
            <a:off x="1207651" y="4916924"/>
            <a:ext cx="2412921" cy="301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Indirect Proof Method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207651" y="5363289"/>
            <a:ext cx="3518059" cy="15444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 technique to establish the truth of a statement by demonstrating that assuming its falsity leads to a logical impossibility or inconsistency.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5238631" y="4645223"/>
            <a:ext cx="4153019" cy="2920365"/>
          </a:xfrm>
          <a:prstGeom prst="roundRect">
            <a:avLst>
              <a:gd name="adj" fmla="val 5010"/>
            </a:avLst>
          </a:prstGeom>
          <a:solidFill>
            <a:srgbClr val="F7F7F7"/>
          </a:solidFill>
          <a:ln w="30480">
            <a:solidFill>
              <a:srgbClr val="CCCCC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208151" y="4645223"/>
            <a:ext cx="121920" cy="2920365"/>
          </a:xfrm>
          <a:prstGeom prst="roundRect">
            <a:avLst>
              <a:gd name="adj" fmla="val 83126"/>
            </a:avLst>
          </a:prstGeom>
          <a:solidFill>
            <a:srgbClr val="CCCCCC"/>
          </a:solidFill>
          <a:ln/>
        </p:spPr>
      </p:sp>
      <p:sp>
        <p:nvSpPr>
          <p:cNvPr id="10" name="Text 7"/>
          <p:cNvSpPr/>
          <p:nvPr/>
        </p:nvSpPr>
        <p:spPr>
          <a:xfrm>
            <a:off x="5601772" y="4916924"/>
            <a:ext cx="2412921" cy="301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Core Idea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5601772" y="5363289"/>
            <a:ext cx="3518178" cy="1930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Instead of directly proving statement P, one begins by assuming the negation of P (denoted as ¬P) to be true. This assumption is then used to derive a contradiction.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9632871" y="4645223"/>
            <a:ext cx="4153019" cy="2920365"/>
          </a:xfrm>
          <a:prstGeom prst="roundRect">
            <a:avLst>
              <a:gd name="adj" fmla="val 5010"/>
            </a:avLst>
          </a:prstGeom>
          <a:solidFill>
            <a:srgbClr val="F7F7F7"/>
          </a:solidFill>
          <a:ln w="30480">
            <a:solidFill>
              <a:srgbClr val="CCCCC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602391" y="4645223"/>
            <a:ext cx="121920" cy="2920365"/>
          </a:xfrm>
          <a:prstGeom prst="roundRect">
            <a:avLst>
              <a:gd name="adj" fmla="val 83126"/>
            </a:avLst>
          </a:prstGeom>
          <a:solidFill>
            <a:srgbClr val="CCCCCC"/>
          </a:solidFill>
          <a:ln/>
        </p:spPr>
      </p:sp>
      <p:sp>
        <p:nvSpPr>
          <p:cNvPr id="14" name="Text 11"/>
          <p:cNvSpPr/>
          <p:nvPr/>
        </p:nvSpPr>
        <p:spPr>
          <a:xfrm>
            <a:off x="9996011" y="4916924"/>
            <a:ext cx="2412921" cy="301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Concluding the Truth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9996011" y="5363289"/>
            <a:ext cx="3518178" cy="1930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Once a contradiction is reached, it logically follows that the initial assumption (¬P) must be false. Therefore, the original statement P must inherently be true.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979" y="486966"/>
            <a:ext cx="5810369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Understanding Negation: Flipping Statements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784979" y="1283732"/>
            <a:ext cx="13060323" cy="283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Negation is the process of forming a statement that is the opposite of the original statement, making it logically false if the original is true, and true if the original is false.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84979" y="1766173"/>
            <a:ext cx="6441638" cy="5343525"/>
          </a:xfrm>
          <a:prstGeom prst="roundRect">
            <a:avLst>
              <a:gd name="adj" fmla="val 1392"/>
            </a:avLst>
          </a:prstGeom>
          <a:solidFill>
            <a:srgbClr val="F7F7F7"/>
          </a:solidFill>
          <a:ln w="22860">
            <a:solidFill>
              <a:srgbClr val="CCCC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4885" y="1966079"/>
            <a:ext cx="1770817" cy="221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"All integers are even"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984885" y="2293501"/>
            <a:ext cx="6041827" cy="283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Negation: "There exists at least one integer that is not even."</a:t>
            </a:r>
            <a:endParaRPr lang="en-US" sz="13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4885" y="2775942"/>
            <a:ext cx="6041827" cy="413385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403663" y="1766173"/>
            <a:ext cx="6441638" cy="5343525"/>
          </a:xfrm>
          <a:prstGeom prst="roundRect">
            <a:avLst>
              <a:gd name="adj" fmla="val 1392"/>
            </a:avLst>
          </a:prstGeom>
          <a:solidFill>
            <a:srgbClr val="F7F7F7"/>
          </a:solidFill>
          <a:ln w="22860">
            <a:solidFill>
              <a:srgbClr val="CCCCC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03569" y="1966079"/>
            <a:ext cx="1819037" cy="221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"If n² is even, then n is even"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7603569" y="2293501"/>
            <a:ext cx="6041827" cy="283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Negation: "n² is even AND n is odd." (The condition is true, but the conclusion is false)</a:t>
            </a:r>
            <a:endParaRPr lang="en-US" sz="13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569" y="2775942"/>
            <a:ext cx="6041827" cy="413385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84979" y="7308890"/>
            <a:ext cx="13060323" cy="566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Key Principle: When negating universal statements ("all"), switch to existential ("there exists") and negate the condition, and vice versa. For conditional statements, negate the conclusion while keeping the condition.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54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51007" y="522208"/>
            <a:ext cx="4516874" cy="4747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00"/>
              </a:lnSpc>
              <a:buNone/>
            </a:pPr>
            <a:r>
              <a:rPr lang="en-US" sz="29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Steps for Proof by Contradiction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6151007" y="1281708"/>
            <a:ext cx="189786" cy="237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 Light" pitchFamily="34" charset="0"/>
                <a:ea typeface="Patrick Hand Light" pitchFamily="34" charset="-122"/>
                <a:cs typeface="Patrick Hand Light" pitchFamily="34" charset="-120"/>
              </a:rPr>
              <a:t>01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151007" y="1581388"/>
            <a:ext cx="7814786" cy="2286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3"/>
          <p:cNvSpPr/>
          <p:nvPr/>
        </p:nvSpPr>
        <p:spPr>
          <a:xfrm>
            <a:off x="6151007" y="1722001"/>
            <a:ext cx="1898928" cy="237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Assume the Opposite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6151007" y="2073116"/>
            <a:ext cx="7814786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Start by assuming that the negation (or opposite) of the statement you want to prove is true.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6151007" y="2709148"/>
            <a:ext cx="189786" cy="237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 Light" pitchFamily="34" charset="0"/>
                <a:ea typeface="Patrick Hand Light" pitchFamily="34" charset="-122"/>
                <a:cs typeface="Patrick Hand Light" pitchFamily="34" charset="-120"/>
              </a:rPr>
              <a:t>02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151007" y="3008828"/>
            <a:ext cx="7814786" cy="2286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10" name="Text 7"/>
          <p:cNvSpPr/>
          <p:nvPr/>
        </p:nvSpPr>
        <p:spPr>
          <a:xfrm>
            <a:off x="6151007" y="3149441"/>
            <a:ext cx="1898928" cy="237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Derive Consequences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6151007" y="3500557"/>
            <a:ext cx="7814786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Using valid mathematical operations, logic, and definitions, explore the implications of your initial assumption. Develop a chain of reasoning.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6151007" y="4440436"/>
            <a:ext cx="189786" cy="237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 Light" pitchFamily="34" charset="0"/>
                <a:ea typeface="Patrick Hand Light" pitchFamily="34" charset="-122"/>
                <a:cs typeface="Patrick Hand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151007" y="4740116"/>
            <a:ext cx="7814786" cy="2286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14" name="Text 11"/>
          <p:cNvSpPr/>
          <p:nvPr/>
        </p:nvSpPr>
        <p:spPr>
          <a:xfrm>
            <a:off x="6151007" y="4880729"/>
            <a:ext cx="1898928" cy="237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Identify the Contradiction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6151007" y="5231844"/>
            <a:ext cx="7814786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Look for a point where your derived consequences clash with a known mathematical fact, a definition, or even your own initial assumption. This clash is the contradiction.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151007" y="6171724"/>
            <a:ext cx="189786" cy="237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 Light" pitchFamily="34" charset="0"/>
                <a:ea typeface="Patrick Hand Light" pitchFamily="34" charset="-122"/>
                <a:cs typeface="Patrick Hand Light" pitchFamily="34" charset="-120"/>
              </a:rPr>
              <a:t>04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6151007" y="6471404"/>
            <a:ext cx="7814786" cy="2286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18" name="Text 15"/>
          <p:cNvSpPr/>
          <p:nvPr/>
        </p:nvSpPr>
        <p:spPr>
          <a:xfrm>
            <a:off x="6151007" y="6612017"/>
            <a:ext cx="1985248" cy="237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Conclude Original Statement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6151007" y="6963132"/>
            <a:ext cx="7814786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Since the assumption of the negation led to an impossible situation, it must be false. Therefore, the original statement you set out to prove must be true.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979" y="435412"/>
            <a:ext cx="3790831" cy="395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Example 1: Prove √2 is Irrational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784979" y="1227177"/>
            <a:ext cx="1583531" cy="197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Setup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84979" y="1583412"/>
            <a:ext cx="7681674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We want to prove that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\sqrt{2}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is irrational. We start by assuming the opposite: that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\sqrt{2}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is rational. This means it can be expressed as a fraction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a/b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, where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and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are integers,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 \neq 0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, and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and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have no common factors (it's in simplest form).</a:t>
            </a:r>
            <a:endParaRPr lang="en-US" sz="1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877" y="1619726"/>
            <a:ext cx="206216" cy="16704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04" y="1619726"/>
            <a:ext cx="206216" cy="16704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84979" y="2248495"/>
            <a:ext cx="1583531" cy="197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Derivation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784979" y="2604730"/>
            <a:ext cx="7681674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Squaring both sides gives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 = a^2/b^2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, so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2b^2 = a^2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 This implies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a^2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is an even number. If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a^2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is even, then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itself must be even. We can write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as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2m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for some integer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84979" y="3253978"/>
            <a:ext cx="7681674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Substituting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 = 2m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back into the equation: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2b^2 = (2m)^2 = 4m^2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 Dividing by 2, we get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b^2 = 2m^2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 This means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b^2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is even, and consequently,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must also be even.</a:t>
            </a:r>
            <a:endParaRPr lang="en-US" sz="12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512" y="1246942"/>
            <a:ext cx="4992291" cy="49922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22509" y="6832997"/>
            <a:ext cx="1583531" cy="197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Contradiction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1022509" y="7268408"/>
            <a:ext cx="12822793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We have concluded that both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and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are even. However, our initial assumption stated that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and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have no common factors. If both are even, they share a common factor of 2, which contradicts our premise.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1022509" y="7759303"/>
            <a:ext cx="1583531" cy="197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Conclusion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22509" y="8194715"/>
            <a:ext cx="12822793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Since our assumption that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\sqrt{2}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is rational leads to a contradiction, the assumption must be false. Therefore, </a:t>
            </a:r>
            <a:pPr algn="l" indent="0" marL="0">
              <a:lnSpc>
                <a:spcPts val="1950"/>
              </a:lnSpc>
              <a:buNone/>
            </a:pP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\sqrt{2}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must be irrational.</a:t>
            </a:r>
            <a:endParaRPr lang="en-US" sz="120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080" y="8231029"/>
            <a:ext cx="206216" cy="167045"/>
          </a:xfrm>
          <a:prstGeom prst="rect">
            <a:avLst/>
          </a:prstGeom>
        </p:spPr>
      </p:pic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1138" y="8231029"/>
            <a:ext cx="206216" cy="167045"/>
          </a:xfrm>
          <a:prstGeom prst="rect">
            <a:avLst/>
          </a:prstGeom>
        </p:spPr>
      </p:pic>
      <p:sp>
        <p:nvSpPr>
          <p:cNvPr id="17" name="Shape 10"/>
          <p:cNvSpPr/>
          <p:nvPr/>
        </p:nvSpPr>
        <p:spPr>
          <a:xfrm>
            <a:off x="784979" y="6595467"/>
            <a:ext cx="22860" cy="2030730"/>
          </a:xfrm>
          <a:prstGeom prst="rect">
            <a:avLst/>
          </a:prstGeom>
          <a:solidFill>
            <a:srgbClr val="CCCCCC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2642830"/>
            <a:ext cx="7058739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Visual Moment: The Flaw in the Fraction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350437" y="3630216"/>
            <a:ext cx="7415927" cy="493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50"/>
              </a:lnSpc>
              <a:buNone/>
            </a:pPr>
            <a:r>
              <a:rPr lang="en-US" sz="2400" dirty="0">
                <a:solidFill>
                  <a:srgbClr val="383838"/>
                </a:solidFill>
                <a:highlight>
                  <a:srgbClr val="CCCCCC"/>
                </a:highlight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No simplest form possible — contradiction!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350437" y="4401622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This image dramatically illustrates the breakdown of the initial assumption. If a and b are both even, the fraction can always be simplified, violating the condition that it started in simplest form.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5225" y="664131"/>
            <a:ext cx="6703933" cy="603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50"/>
              </a:lnSpc>
              <a:buNone/>
            </a:pPr>
            <a:r>
              <a:rPr lang="en-US" sz="3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Example 2: If n² is even, then n is even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845225" y="2113121"/>
            <a:ext cx="6349246" cy="2095500"/>
          </a:xfrm>
          <a:prstGeom prst="roundRect">
            <a:avLst>
              <a:gd name="adj" fmla="val 6982"/>
            </a:avLst>
          </a:prstGeom>
          <a:solidFill>
            <a:srgbClr val="F7F7F7"/>
          </a:solidFill>
          <a:ln/>
        </p:spPr>
      </p:sp>
      <p:sp>
        <p:nvSpPr>
          <p:cNvPr id="4" name="Shape 2"/>
          <p:cNvSpPr/>
          <p:nvPr/>
        </p:nvSpPr>
        <p:spPr>
          <a:xfrm>
            <a:off x="845225" y="2082641"/>
            <a:ext cx="6349246" cy="121920"/>
          </a:xfrm>
          <a:prstGeom prst="roundRect">
            <a:avLst>
              <a:gd name="adj" fmla="val 83201"/>
            </a:avLst>
          </a:prstGeom>
          <a:solidFill>
            <a:srgbClr val="CCCCCC"/>
          </a:solidFill>
          <a:ln/>
        </p:spPr>
      </p:sp>
      <p:sp>
        <p:nvSpPr>
          <p:cNvPr id="5" name="Shape 3"/>
          <p:cNvSpPr/>
          <p:nvPr/>
        </p:nvSpPr>
        <p:spPr>
          <a:xfrm>
            <a:off x="3657540" y="1750933"/>
            <a:ext cx="724495" cy="724495"/>
          </a:xfrm>
          <a:prstGeom prst="roundRect">
            <a:avLst>
              <a:gd name="adj" fmla="val 126212"/>
            </a:avLst>
          </a:prstGeom>
          <a:solidFill>
            <a:srgbClr val="CCCCC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4830" y="1968222"/>
            <a:ext cx="289798" cy="2897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17163" y="2716887"/>
            <a:ext cx="2415183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Initial Assumption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117163" y="3163729"/>
            <a:ext cx="5805368" cy="772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Assume the negation: 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CCCCCC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n² is even, but n is odd.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This sets up the scenario for contradiction.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435929" y="2113121"/>
            <a:ext cx="6349246" cy="2095500"/>
          </a:xfrm>
          <a:prstGeom prst="roundRect">
            <a:avLst>
              <a:gd name="adj" fmla="val 6982"/>
            </a:avLst>
          </a:prstGeom>
          <a:solidFill>
            <a:srgbClr val="F7F7F7"/>
          </a:solidFill>
          <a:ln/>
        </p:spPr>
      </p:sp>
      <p:sp>
        <p:nvSpPr>
          <p:cNvPr id="10" name="Shape 7"/>
          <p:cNvSpPr/>
          <p:nvPr/>
        </p:nvSpPr>
        <p:spPr>
          <a:xfrm>
            <a:off x="7435929" y="2082641"/>
            <a:ext cx="6349246" cy="121920"/>
          </a:xfrm>
          <a:prstGeom prst="roundRect">
            <a:avLst>
              <a:gd name="adj" fmla="val 83201"/>
            </a:avLst>
          </a:prstGeom>
          <a:solidFill>
            <a:srgbClr val="CCCCCC"/>
          </a:solidFill>
          <a:ln/>
        </p:spPr>
      </p:sp>
      <p:sp>
        <p:nvSpPr>
          <p:cNvPr id="11" name="Shape 8"/>
          <p:cNvSpPr/>
          <p:nvPr/>
        </p:nvSpPr>
        <p:spPr>
          <a:xfrm>
            <a:off x="10248245" y="1750933"/>
            <a:ext cx="724495" cy="724495"/>
          </a:xfrm>
          <a:prstGeom prst="roundRect">
            <a:avLst>
              <a:gd name="adj" fmla="val 126212"/>
            </a:avLst>
          </a:prstGeom>
          <a:solidFill>
            <a:srgbClr val="CCCCC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5534" y="1968222"/>
            <a:ext cx="289798" cy="28979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707868" y="2716887"/>
            <a:ext cx="2415183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Representing n as Odd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7707868" y="3163729"/>
            <a:ext cx="5805368" cy="772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If </a:t>
            </a:r>
            <a:pPr algn="l" indent="0" marL="0">
              <a:lnSpc>
                <a:spcPts val="3000"/>
              </a:lnSpc>
              <a:buNone/>
            </a:pPr>
            <a:r>
              <a:rPr lang="en-US" sz="19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is odd, it can be written in the form </a:t>
            </a:r>
            <a:pPr algn="l" indent="0" marL="0">
              <a:lnSpc>
                <a:spcPts val="3000"/>
              </a:lnSpc>
              <a:buNone/>
            </a:pPr>
            <a:r>
              <a:rPr lang="en-US" sz="19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 = 2k + 1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for some integer </a:t>
            </a:r>
            <a:pPr algn="l" indent="0" marL="0">
              <a:lnSpc>
                <a:spcPts val="3000"/>
              </a:lnSpc>
              <a:buNone/>
            </a:pPr>
            <a:r>
              <a:rPr lang="en-US" sz="19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k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</a:t>
            </a:r>
            <a:endParaRPr lang="en-US" sz="1900" dirty="0"/>
          </a:p>
        </p:txBody>
      </p:sp>
      <p:sp>
        <p:nvSpPr>
          <p:cNvPr id="15" name="Shape 11"/>
          <p:cNvSpPr/>
          <p:nvPr/>
        </p:nvSpPr>
        <p:spPr>
          <a:xfrm>
            <a:off x="845225" y="4812268"/>
            <a:ext cx="6349246" cy="2095500"/>
          </a:xfrm>
          <a:prstGeom prst="roundRect">
            <a:avLst>
              <a:gd name="adj" fmla="val 6982"/>
            </a:avLst>
          </a:prstGeom>
          <a:solidFill>
            <a:srgbClr val="F7F7F7"/>
          </a:solidFill>
          <a:ln/>
        </p:spPr>
      </p:sp>
      <p:sp>
        <p:nvSpPr>
          <p:cNvPr id="16" name="Shape 12"/>
          <p:cNvSpPr/>
          <p:nvPr/>
        </p:nvSpPr>
        <p:spPr>
          <a:xfrm>
            <a:off x="845225" y="4781788"/>
            <a:ext cx="6349246" cy="121920"/>
          </a:xfrm>
          <a:prstGeom prst="roundRect">
            <a:avLst>
              <a:gd name="adj" fmla="val 83201"/>
            </a:avLst>
          </a:prstGeom>
          <a:solidFill>
            <a:srgbClr val="CCCCCC"/>
          </a:solidFill>
          <a:ln/>
        </p:spPr>
      </p:sp>
      <p:sp>
        <p:nvSpPr>
          <p:cNvPr id="17" name="Shape 13"/>
          <p:cNvSpPr/>
          <p:nvPr/>
        </p:nvSpPr>
        <p:spPr>
          <a:xfrm>
            <a:off x="3657540" y="4450080"/>
            <a:ext cx="724495" cy="724495"/>
          </a:xfrm>
          <a:prstGeom prst="roundRect">
            <a:avLst>
              <a:gd name="adj" fmla="val 126212"/>
            </a:avLst>
          </a:prstGeom>
          <a:solidFill>
            <a:srgbClr val="CCCCCC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4830" y="4667369"/>
            <a:ext cx="289798" cy="28979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117163" y="5416034"/>
            <a:ext cx="2415183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Calculating n²</a:t>
            </a:r>
            <a:endParaRPr lang="en-US" sz="1900" dirty="0"/>
          </a:p>
        </p:txBody>
      </p:sp>
      <p:sp>
        <p:nvSpPr>
          <p:cNvPr id="20" name="Text 15"/>
          <p:cNvSpPr/>
          <p:nvPr/>
        </p:nvSpPr>
        <p:spPr>
          <a:xfrm>
            <a:off x="1117163" y="5862876"/>
            <a:ext cx="5805368" cy="772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Substituting </a:t>
            </a:r>
            <a:pPr algn="l" indent="0" marL="0">
              <a:lnSpc>
                <a:spcPts val="3000"/>
              </a:lnSpc>
              <a:buNone/>
            </a:pPr>
            <a:r>
              <a:rPr lang="en-US" sz="19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 = 2k + 1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into </a:t>
            </a:r>
            <a:pPr algn="l" indent="0" marL="0">
              <a:lnSpc>
                <a:spcPts val="3000"/>
              </a:lnSpc>
              <a:buNone/>
            </a:pPr>
            <a:r>
              <a:rPr lang="en-US" sz="19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n^2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: </a:t>
            </a:r>
            <a:pPr algn="l" indent="0" marL="0">
              <a:lnSpc>
                <a:spcPts val="3000"/>
              </a:lnSpc>
              <a:buNone/>
            </a:pPr>
            <a:r>
              <a:rPr lang="en-US" sz="19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n^2 = (2k + 1)^2 = 4k^2 + 4k + 1 = 2(2k^2 + 2k) + 1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</a:t>
            </a:r>
            <a:endParaRPr lang="en-US" sz="1900" dirty="0"/>
          </a:p>
        </p:txBody>
      </p:sp>
      <p:sp>
        <p:nvSpPr>
          <p:cNvPr id="21" name="Shape 16"/>
          <p:cNvSpPr/>
          <p:nvPr/>
        </p:nvSpPr>
        <p:spPr>
          <a:xfrm>
            <a:off x="7435929" y="4812268"/>
            <a:ext cx="6349246" cy="2095500"/>
          </a:xfrm>
          <a:prstGeom prst="roundRect">
            <a:avLst>
              <a:gd name="adj" fmla="val 6982"/>
            </a:avLst>
          </a:prstGeom>
          <a:solidFill>
            <a:srgbClr val="F7F7F7"/>
          </a:solidFill>
          <a:ln/>
        </p:spPr>
      </p:sp>
      <p:sp>
        <p:nvSpPr>
          <p:cNvPr id="22" name="Shape 17"/>
          <p:cNvSpPr/>
          <p:nvPr/>
        </p:nvSpPr>
        <p:spPr>
          <a:xfrm>
            <a:off x="7435929" y="4781788"/>
            <a:ext cx="6349246" cy="121920"/>
          </a:xfrm>
          <a:prstGeom prst="roundRect">
            <a:avLst>
              <a:gd name="adj" fmla="val 83201"/>
            </a:avLst>
          </a:prstGeom>
          <a:solidFill>
            <a:srgbClr val="CCCCCC"/>
          </a:solidFill>
          <a:ln/>
        </p:spPr>
      </p:sp>
      <p:sp>
        <p:nvSpPr>
          <p:cNvPr id="23" name="Shape 18"/>
          <p:cNvSpPr/>
          <p:nvPr/>
        </p:nvSpPr>
        <p:spPr>
          <a:xfrm>
            <a:off x="10248245" y="4450080"/>
            <a:ext cx="724495" cy="724495"/>
          </a:xfrm>
          <a:prstGeom prst="roundRect">
            <a:avLst>
              <a:gd name="adj" fmla="val 126212"/>
            </a:avLst>
          </a:prstGeom>
          <a:solidFill>
            <a:srgbClr val="CCCCCC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65534" y="4667369"/>
            <a:ext cx="289798" cy="28979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707868" y="5416034"/>
            <a:ext cx="2415183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Contradiction</a:t>
            </a:r>
            <a:endParaRPr lang="en-US" sz="1900" dirty="0"/>
          </a:p>
        </p:txBody>
      </p:sp>
      <p:sp>
        <p:nvSpPr>
          <p:cNvPr id="26" name="Text 20"/>
          <p:cNvSpPr/>
          <p:nvPr/>
        </p:nvSpPr>
        <p:spPr>
          <a:xfrm>
            <a:off x="7707868" y="5862876"/>
            <a:ext cx="5805368" cy="772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result </a:t>
            </a:r>
            <a:pPr algn="l" indent="0" marL="0">
              <a:lnSpc>
                <a:spcPts val="3000"/>
              </a:lnSpc>
              <a:buNone/>
            </a:pPr>
            <a:r>
              <a:rPr lang="en-US" sz="19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2(2k^2 + 2k) + 1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clearly shows that </a:t>
            </a:r>
            <a:pPr algn="l" indent="0" marL="0">
              <a:lnSpc>
                <a:spcPts val="3000"/>
              </a:lnSpc>
              <a:buNone/>
            </a:pPr>
            <a:r>
              <a:rPr lang="en-US" sz="19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n^2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is odd, which directly contradicts our initial assumption that 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CCCCCC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n² is even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</a:t>
            </a:r>
            <a:endParaRPr lang="en-US" sz="1900" dirty="0"/>
          </a:p>
        </p:txBody>
      </p:sp>
      <p:sp>
        <p:nvSpPr>
          <p:cNvPr id="27" name="Text 21"/>
          <p:cNvSpPr/>
          <p:nvPr/>
        </p:nvSpPr>
        <p:spPr>
          <a:xfrm>
            <a:off x="845225" y="7179469"/>
            <a:ext cx="12939951" cy="386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Therefore, the assumption that </a:t>
            </a:r>
            <a:pPr algn="l" indent="0" marL="0">
              <a:lnSpc>
                <a:spcPts val="3000"/>
              </a:lnSpc>
              <a:buNone/>
            </a:pPr>
            <a:r>
              <a:rPr lang="en-US" sz="19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is odd must be false. If </a:t>
            </a:r>
            <a:pPr algn="l" indent="0" marL="0">
              <a:lnSpc>
                <a:spcPts val="3000"/>
              </a:lnSpc>
              <a:buNone/>
            </a:pPr>
            <a:r>
              <a:rPr lang="en-US" sz="19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n^2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is even, then </a:t>
            </a:r>
            <a:pPr algn="l" indent="0" marL="0">
              <a:lnSpc>
                <a:spcPts val="3000"/>
              </a:lnSpc>
              <a:buNone/>
            </a:pPr>
            <a:r>
              <a:rPr lang="en-US" sz="19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</a:t>
            </a:r>
            <a:pPr algn="l" indent="0" marL="0">
              <a:lnSpc>
                <a:spcPts val="3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must be even.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5187" y="782003"/>
            <a:ext cx="7449264" cy="549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300"/>
              </a:lnSpc>
              <a:buNone/>
            </a:pPr>
            <a:r>
              <a:rPr lang="en-US" sz="3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Why Use Proof by Contradiction in IB Math AA?</a:t>
            </a:r>
            <a:endParaRPr lang="en-US" sz="3450" dirty="0"/>
          </a:p>
        </p:txBody>
      </p:sp>
      <p:sp>
        <p:nvSpPr>
          <p:cNvPr id="4" name="Shape 1"/>
          <p:cNvSpPr/>
          <p:nvPr/>
        </p:nvSpPr>
        <p:spPr>
          <a:xfrm>
            <a:off x="6255187" y="1660565"/>
            <a:ext cx="878562" cy="1548289"/>
          </a:xfrm>
          <a:prstGeom prst="roundRect">
            <a:avLst>
              <a:gd name="adj" fmla="val 360045"/>
            </a:avLst>
          </a:prstGeom>
          <a:solidFill>
            <a:srgbClr val="E6E6E6"/>
          </a:solidFill>
          <a:ln w="7620">
            <a:solidFill>
              <a:srgbClr val="CCCCCC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9745" y="2269927"/>
            <a:ext cx="329446" cy="32944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353300" y="1880116"/>
            <a:ext cx="2196584" cy="274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Simplifies Complexity</a:t>
            </a:r>
            <a:endParaRPr lang="en-US" sz="1700" dirty="0"/>
          </a:p>
        </p:txBody>
      </p:sp>
      <p:sp>
        <p:nvSpPr>
          <p:cNvPr id="7" name="Text 3"/>
          <p:cNvSpPr/>
          <p:nvPr/>
        </p:nvSpPr>
        <p:spPr>
          <a:xfrm>
            <a:off x="7353300" y="2286357"/>
            <a:ext cx="6508313" cy="702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It's invaluable when direct proof methods become overly complicated, obscure, or impossible to construct. It offers an alternative pathway to truth.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6255187" y="3428405"/>
            <a:ext cx="878562" cy="1899761"/>
          </a:xfrm>
          <a:prstGeom prst="roundRect">
            <a:avLst>
              <a:gd name="adj" fmla="val 360045"/>
            </a:avLst>
          </a:prstGeom>
          <a:solidFill>
            <a:srgbClr val="E6E6E6"/>
          </a:solidFill>
          <a:ln w="7620">
            <a:solidFill>
              <a:srgbClr val="CCCCCC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9745" y="4213503"/>
            <a:ext cx="329446" cy="32944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353300" y="3647956"/>
            <a:ext cx="2196584" cy="274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Unique Applications</a:t>
            </a:r>
            <a:endParaRPr lang="en-US" sz="1700" dirty="0"/>
          </a:p>
        </p:txBody>
      </p:sp>
      <p:sp>
        <p:nvSpPr>
          <p:cNvPr id="11" name="Text 6"/>
          <p:cNvSpPr/>
          <p:nvPr/>
        </p:nvSpPr>
        <p:spPr>
          <a:xfrm>
            <a:off x="7353300" y="4054197"/>
            <a:ext cx="6508313" cy="1054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Often the only viable method for proving statements related to concepts like irrational numbers, properties of prime numbers, parity (even/odd), and properties of infinite sets.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6255187" y="5547717"/>
            <a:ext cx="878562" cy="1899761"/>
          </a:xfrm>
          <a:prstGeom prst="roundRect">
            <a:avLst>
              <a:gd name="adj" fmla="val 360045"/>
            </a:avLst>
          </a:prstGeom>
          <a:solidFill>
            <a:srgbClr val="E6E6E6"/>
          </a:solidFill>
          <a:ln w="7620">
            <a:solidFill>
              <a:srgbClr val="CCCCCC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9745" y="6332815"/>
            <a:ext cx="329446" cy="32944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353300" y="5767268"/>
            <a:ext cx="2196584" cy="274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Enhances Logical Reasoning</a:t>
            </a:r>
            <a:endParaRPr lang="en-US" sz="1700" dirty="0"/>
          </a:p>
        </p:txBody>
      </p:sp>
      <p:sp>
        <p:nvSpPr>
          <p:cNvPr id="15" name="Text 9"/>
          <p:cNvSpPr/>
          <p:nvPr/>
        </p:nvSpPr>
        <p:spPr>
          <a:xfrm>
            <a:off x="7353300" y="6173510"/>
            <a:ext cx="6508313" cy="1054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Mastering this technique sharpens critical thinking and deepens understanding of fundamental mathematical structures and logical inference, essential skills for IB Math AA.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75517"/>
            <a:ext cx="4937760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Common Pitfalls &amp; Tips</a:t>
            </a:r>
            <a:endParaRPr lang="en-US" sz="38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6548" y="2394049"/>
            <a:ext cx="370284" cy="3702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66280" y="2386370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Clear Negation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1666280" y="2843093"/>
            <a:ext cx="5494615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Always explicitly and precisely state the negation of the original statement you are assuming to be true. Ambiguity here can derail the entire proof.</a:t>
            </a:r>
            <a:endParaRPr lang="en-US" sz="19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2017" y="2394049"/>
            <a:ext cx="370284" cy="3702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271748" y="2386370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Contradiction Hunt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8271748" y="2843093"/>
            <a:ext cx="5494615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Be vigilant for contradictions relating to fundamental properties like parity (even/odd), divisibility rules, definitions, or established mathematical theorems. The contradiction must be undeniable.</a:t>
            </a:r>
            <a:endParaRPr lang="en-US" sz="19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6548" y="4924723"/>
            <a:ext cx="370284" cy="3702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66280" y="4917043"/>
            <a:ext cx="250233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Nature of Contradiction</a:t>
            </a:r>
            <a:endParaRPr lang="en-US" sz="1900" dirty="0"/>
          </a:p>
        </p:txBody>
      </p:sp>
      <p:sp>
        <p:nvSpPr>
          <p:cNvPr id="11" name="Text 6"/>
          <p:cNvSpPr/>
          <p:nvPr/>
        </p:nvSpPr>
        <p:spPr>
          <a:xfrm>
            <a:off x="1666280" y="5373767"/>
            <a:ext cx="5494615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 contradiction occurs when you arrive at a statement that is both true and false simultaneously, or when two mutually exclusive statements are both shown to hold. This logical impossibility confirms your initial assumption was incorrect.</a:t>
            </a:r>
            <a:endParaRPr lang="en-US" sz="19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62017" y="4924723"/>
            <a:ext cx="370284" cy="37028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271748" y="4917043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Practice Makes Perfect</a:t>
            </a:r>
            <a:endParaRPr lang="en-US" sz="1900" dirty="0"/>
          </a:p>
        </p:txBody>
      </p:sp>
      <p:sp>
        <p:nvSpPr>
          <p:cNvPr id="14" name="Text 8"/>
          <p:cNvSpPr/>
          <p:nvPr/>
        </p:nvSpPr>
        <p:spPr>
          <a:xfrm>
            <a:off x="8271748" y="5373767"/>
            <a:ext cx="5494615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Regularly work through classic examples like the irrationality of </a:t>
            </a:r>
            <a:pPr algn="l" indent="0" marL="0">
              <a:lnSpc>
                <a:spcPts val="3100"/>
              </a:lnSpc>
              <a:buNone/>
            </a:pPr>
            <a:r>
              <a:rPr lang="en-US" sz="19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\sqrt{2}</a:t>
            </a:r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or the infinitude of prime numbers to build intuition and proficiency with the method.</a:t>
            </a:r>
            <a:endParaRPr lang="en-US" sz="19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3709" y="5822275"/>
            <a:ext cx="321469" cy="2605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4105" y="540544"/>
            <a:ext cx="3930372" cy="491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50"/>
              </a:lnSpc>
              <a:buNone/>
            </a:pPr>
            <a:r>
              <a:rPr lang="en-US" sz="3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Summary &amp; Takeaway</a:t>
            </a:r>
            <a:endParaRPr lang="en-US" sz="3050" dirty="0"/>
          </a:p>
        </p:txBody>
      </p:sp>
      <p:sp>
        <p:nvSpPr>
          <p:cNvPr id="4" name="Shape 1"/>
          <p:cNvSpPr/>
          <p:nvPr/>
        </p:nvSpPr>
        <p:spPr>
          <a:xfrm>
            <a:off x="6174105" y="1326475"/>
            <a:ext cx="3786068" cy="3129796"/>
          </a:xfrm>
          <a:prstGeom prst="roundRect">
            <a:avLst>
              <a:gd name="adj" fmla="val 2637"/>
            </a:avLst>
          </a:prstGeom>
          <a:solidFill>
            <a:srgbClr val="E6E6E6"/>
          </a:solidFill>
          <a:ln w="7620">
            <a:solidFill>
              <a:srgbClr val="CCCCCC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378178" y="1530548"/>
            <a:ext cx="589478" cy="589478"/>
          </a:xfrm>
          <a:prstGeom prst="roundRect">
            <a:avLst>
              <a:gd name="adj" fmla="val 15510478"/>
            </a:avLst>
          </a:prstGeom>
          <a:solidFill>
            <a:srgbClr val="CCCCCC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0222" y="1692593"/>
            <a:ext cx="265271" cy="26527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378178" y="2316480"/>
            <a:ext cx="2105025" cy="245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Assume, Contradict, Conclude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6378178" y="2679978"/>
            <a:ext cx="3377922" cy="1257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essence of proof by contradiction: assume the opposite of what you want to prove, logically derive an impossibility, and conclude your original statement must be true.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10156627" y="1326475"/>
            <a:ext cx="3786068" cy="3129796"/>
          </a:xfrm>
          <a:prstGeom prst="roundRect">
            <a:avLst>
              <a:gd name="adj" fmla="val 2637"/>
            </a:avLst>
          </a:prstGeom>
          <a:solidFill>
            <a:srgbClr val="E6E6E6"/>
          </a:solidFill>
          <a:ln w="7620">
            <a:solidFill>
              <a:srgbClr val="CCCCCC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0360700" y="1530548"/>
            <a:ext cx="589478" cy="589478"/>
          </a:xfrm>
          <a:prstGeom prst="roundRect">
            <a:avLst>
              <a:gd name="adj" fmla="val 15510478"/>
            </a:avLst>
          </a:prstGeom>
          <a:solidFill>
            <a:srgbClr val="CCCCCC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2744" y="1692593"/>
            <a:ext cx="265271" cy="26527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360700" y="2316480"/>
            <a:ext cx="1965127" cy="245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IB Math AA Essential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10360700" y="2679978"/>
            <a:ext cx="3377922" cy="1572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 fundamental skill for tackling proofs, particularly those involving irrational numbers, divisibility properties, and other complex mathematical concepts in the IB Math AA curriculum.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6174105" y="4652724"/>
            <a:ext cx="7768590" cy="2186464"/>
          </a:xfrm>
          <a:prstGeom prst="roundRect">
            <a:avLst>
              <a:gd name="adj" fmla="val 3775"/>
            </a:avLst>
          </a:prstGeom>
          <a:solidFill>
            <a:srgbClr val="E6E6E6"/>
          </a:solidFill>
          <a:ln w="7620">
            <a:solidFill>
              <a:srgbClr val="CCCCCC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378178" y="4856798"/>
            <a:ext cx="589478" cy="589478"/>
          </a:xfrm>
          <a:prstGeom prst="roundRect">
            <a:avLst>
              <a:gd name="adj" fmla="val 15510478"/>
            </a:avLst>
          </a:prstGeom>
          <a:solidFill>
            <a:srgbClr val="CCCCCC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0222" y="5018842"/>
            <a:ext cx="265271" cy="26527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78178" y="5642729"/>
            <a:ext cx="1965127" cy="245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Mastery for Success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6378178" y="6006227"/>
            <a:ext cx="7360444" cy="628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Developing proficiency in this method will empower you to solve challenging problems and demonstrate a sophisticated understanding of mathematical reasoning to examiners.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6174105" y="7060168"/>
            <a:ext cx="7768590" cy="628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Ready to try? Start with simple statements and build up your confidence! The journey to mastering proof by contradiction begins now.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2025-12-06T08:35:18Z</dcterms:created>
  <dcterms:modified xsi:type="dcterms:W3CDTF">2025-12-06T08:35:18Z</dcterms:modified>
</cp:coreProperties>
</file>